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Heebo Light" pitchFamily="2" charset="-79"/>
      <p:regular r:id="rId17"/>
    </p:embeddedFont>
    <p:embeddedFont>
      <p:font typeface="Montserrat" panose="00000500000000000000" pitchFamily="2" charset="-52"/>
      <p:regular r:id="rId18"/>
      <p:bold r:id="rId19"/>
      <p:italic r:id="rId20"/>
      <p:boldItalic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0A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2" d="100"/>
          <a:sy n="92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148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svg"/><Relationship Id="rId5" Type="http://schemas.openxmlformats.org/officeDocument/2006/relationships/image" Target="../media/image18.sv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337197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Включение в реестр субъектов креативных индустрий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803696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Пошаговое руководство по подаче заявления и прохождению процедуры признания субъектом креативных (творческих) индустрий в Краснодарском крае.</a:t>
            </a:r>
            <a:endParaRPr lang="en-US" sz="175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E0E1B5B-F835-4116-976E-29FC10532279}"/>
              </a:ext>
            </a:extLst>
          </p:cNvPr>
          <p:cNvSpPr/>
          <p:nvPr/>
        </p:nvSpPr>
        <p:spPr>
          <a:xfrm>
            <a:off x="12385964" y="7377545"/>
            <a:ext cx="2244436" cy="852055"/>
          </a:xfrm>
          <a:prstGeom prst="rect">
            <a:avLst/>
          </a:prstGeom>
          <a:solidFill>
            <a:srgbClr val="0D0A2C"/>
          </a:solidFill>
          <a:ln>
            <a:solidFill>
              <a:srgbClr val="0D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7344" y="609362"/>
            <a:ext cx="7192685" cy="586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6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Внесение сведений в реестр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657344" y="1429583"/>
            <a:ext cx="7829312" cy="824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При принятии положительного решения обеспечивается внесение сведений о заявителе в </a:t>
            </a:r>
            <a:r>
              <a:rPr lang="en-US" sz="14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Реестр субъектов креативных (творческих) индустрий, осуществляющих деятельность в Краснодарском крае</a:t>
            </a:r>
            <a:r>
              <a:rPr lang="en-US" sz="14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.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657344" y="2522339"/>
            <a:ext cx="7829312" cy="6198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r>
              <a:rPr lang="ru-RU" sz="4850" dirty="0">
                <a:solidFill>
                  <a:srgbClr val="DCD7E5"/>
                </a:solidFill>
                <a:latin typeface="Montserrat" pitchFamily="34" charset="0"/>
              </a:rPr>
              <a:t>5</a:t>
            </a:r>
            <a:endParaRPr lang="en-US" sz="4850" dirty="0"/>
          </a:p>
        </p:txBody>
      </p:sp>
      <p:sp>
        <p:nvSpPr>
          <p:cNvPr id="6" name="Text 3"/>
          <p:cNvSpPr/>
          <p:nvPr/>
        </p:nvSpPr>
        <p:spPr>
          <a:xfrm>
            <a:off x="3398044" y="3352562"/>
            <a:ext cx="2347912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18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Рабочих дней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57344" y="3739277"/>
            <a:ext cx="7829312" cy="5493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14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Срок внесения сведений в реестр со дня принятия решения о подтверждении соответствия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657344" y="4693563"/>
            <a:ext cx="7829312" cy="6198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r>
              <a:rPr lang="ru-RU" sz="4850" dirty="0">
                <a:solidFill>
                  <a:srgbClr val="DCD7E5"/>
                </a:solidFill>
                <a:latin typeface="Montserrat" pitchFamily="34" charset="0"/>
              </a:rPr>
              <a:t>2</a:t>
            </a:r>
            <a:endParaRPr lang="en-US" sz="4850" dirty="0"/>
          </a:p>
        </p:txBody>
      </p:sp>
      <p:sp>
        <p:nvSpPr>
          <p:cNvPr id="9" name="Text 6"/>
          <p:cNvSpPr/>
          <p:nvPr/>
        </p:nvSpPr>
        <p:spPr>
          <a:xfrm>
            <a:off x="3398044" y="5523786"/>
            <a:ext cx="2347912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18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Рабочих дня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657344" y="5910501"/>
            <a:ext cx="7829312" cy="5493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14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Срок направления уведомления с указанием причин отказа со дня принятия решения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657344" y="6634758"/>
            <a:ext cx="7829312" cy="985480"/>
          </a:xfrm>
          <a:prstGeom prst="roundRect">
            <a:avLst>
              <a:gd name="adj" fmla="val 8006"/>
            </a:avLst>
          </a:prstGeom>
          <a:solidFill>
            <a:srgbClr val="183A13"/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06" y="6903244"/>
            <a:ext cx="234791" cy="18776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267658" y="6837164"/>
            <a:ext cx="7031236" cy="5493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После внесения в реестр заявитель официально признаётся субъектом креативных </a:t>
            </a:r>
            <a:r>
              <a:rPr lang="en-US" sz="1450" dirty="0" err="1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индустрий</a:t>
            </a:r>
            <a:r>
              <a:rPr lang="en-US" sz="1450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</a:t>
            </a:r>
            <a:r>
              <a:rPr lang="ru-RU" sz="1450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Республики Адыгея</a:t>
            </a:r>
            <a:r>
              <a:rPr lang="en-US" sz="1450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.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2437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Кто может стать заявителем?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482096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Подать заявление о включении в реестр могут следующие категории лиц: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3463052"/>
            <a:ext cx="3664744" cy="2084784"/>
          </a:xfrm>
          <a:prstGeom prst="roundRect">
            <a:avLst>
              <a:gd name="adj" fmla="val 4570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224" y="3697486"/>
            <a:ext cx="680442" cy="680442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15390" y="3884533"/>
            <a:ext cx="306110" cy="30611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028224" y="4604742"/>
            <a:ext cx="292012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Юридическое лицо</a:t>
            </a:r>
            <a:endParaRPr lang="en-US" sz="2200" dirty="0"/>
          </a:p>
        </p:txBody>
      </p:sp>
      <p:sp>
        <p:nvSpPr>
          <p:cNvPr id="9" name="Shape 4"/>
          <p:cNvSpPr/>
          <p:nvPr/>
        </p:nvSpPr>
        <p:spPr>
          <a:xfrm>
            <a:off x="4685348" y="3463052"/>
            <a:ext cx="3664863" cy="2084784"/>
          </a:xfrm>
          <a:prstGeom prst="roundRect">
            <a:avLst>
              <a:gd name="adj" fmla="val 4570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19782" y="3697486"/>
            <a:ext cx="680442" cy="680442"/>
          </a:xfrm>
          <a:prstGeom prst="rect">
            <a:avLst/>
          </a:prstGeom>
        </p:spPr>
      </p:pic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06948" y="3884533"/>
            <a:ext cx="306110" cy="306110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4919782" y="4604742"/>
            <a:ext cx="319599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Индивидуальный предприниматель</a:t>
            </a:r>
            <a:endParaRPr lang="en-US" sz="2200" dirty="0"/>
          </a:p>
        </p:txBody>
      </p:sp>
      <p:sp>
        <p:nvSpPr>
          <p:cNvPr id="13" name="Shape 6"/>
          <p:cNvSpPr/>
          <p:nvPr/>
        </p:nvSpPr>
        <p:spPr>
          <a:xfrm>
            <a:off x="793790" y="5774650"/>
            <a:ext cx="7556421" cy="1730454"/>
          </a:xfrm>
          <a:prstGeom prst="roundRect">
            <a:avLst>
              <a:gd name="adj" fmla="val 5505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8224" y="6009084"/>
            <a:ext cx="680442" cy="680442"/>
          </a:xfrm>
          <a:prstGeom prst="rect">
            <a:avLst/>
          </a:prstGeom>
        </p:spPr>
      </p:pic>
      <p:pic>
        <p:nvPicPr>
          <p:cNvPr id="15" name="Image 6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15390" y="6196132"/>
            <a:ext cx="306110" cy="306110"/>
          </a:xfrm>
          <a:prstGeom prst="rect">
            <a:avLst/>
          </a:prstGeom>
        </p:spPr>
      </p:pic>
      <p:sp>
        <p:nvSpPr>
          <p:cNvPr id="16" name="Text 7"/>
          <p:cNvSpPr/>
          <p:nvPr/>
        </p:nvSpPr>
        <p:spPr>
          <a:xfrm>
            <a:off x="1028224" y="691634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«Самозанятый»</a:t>
            </a: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4260" y="621983"/>
            <a:ext cx="8607147" cy="664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Заявление и пакет документов</a:t>
            </a:r>
            <a:endParaRPr lang="en-US" sz="41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260" y="1809631"/>
            <a:ext cx="8360688" cy="557379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31204" y="1792248"/>
            <a:ext cx="4262438" cy="9969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Заявление о признании субъектом креативных (творческих) индустрий</a:t>
            </a:r>
            <a:endParaRPr lang="en-US" sz="2050" dirty="0"/>
          </a:p>
        </p:txBody>
      </p:sp>
      <p:sp>
        <p:nvSpPr>
          <p:cNvPr id="5" name="Text 2"/>
          <p:cNvSpPr/>
          <p:nvPr/>
        </p:nvSpPr>
        <p:spPr>
          <a:xfrm>
            <a:off x="9631204" y="2988469"/>
            <a:ext cx="4262438" cy="23069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Заявление подаётся с приложением необходимых документов. К заявлению должны быть приложены все документы, подтверждающие соответствие заявителя установленным критериям отнесения к субъектам креативных индустрий.</a:t>
            </a:r>
            <a:endParaRPr lang="en-US" sz="1650" dirty="0"/>
          </a:p>
        </p:txBody>
      </p:sp>
      <p:sp>
        <p:nvSpPr>
          <p:cNvPr id="6" name="Shape 3"/>
          <p:cNvSpPr/>
          <p:nvPr/>
        </p:nvSpPr>
        <p:spPr>
          <a:xfrm>
            <a:off x="9631204" y="5519618"/>
            <a:ext cx="4262438" cy="1856303"/>
          </a:xfrm>
          <a:prstGeom prst="roundRect">
            <a:avLst>
              <a:gd name="adj" fmla="val 4811"/>
            </a:avLst>
          </a:prstGeom>
          <a:solidFill>
            <a:srgbClr val="022349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3849" y="5827871"/>
            <a:ext cx="265748" cy="21264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322243" y="5772031"/>
            <a:ext cx="3358753" cy="13182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Уведомление с указанием причин отказа направляется заявителю в срок </a:t>
            </a:r>
            <a:r>
              <a:rPr lang="en-US" sz="1650" b="1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3 рабочих дня</a:t>
            </a:r>
            <a:r>
              <a:rPr lang="en-US" sz="1650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со дня принятия решения.</a:t>
            </a:r>
            <a:endParaRPr lang="en-US" sz="165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B63EA1B-8171-40FB-B26C-0A6D12A09743}"/>
              </a:ext>
            </a:extLst>
          </p:cNvPr>
          <p:cNvSpPr/>
          <p:nvPr/>
        </p:nvSpPr>
        <p:spPr>
          <a:xfrm>
            <a:off x="12385964" y="7628334"/>
            <a:ext cx="2244436" cy="601266"/>
          </a:xfrm>
          <a:prstGeom prst="rect">
            <a:avLst/>
          </a:prstGeom>
          <a:solidFill>
            <a:srgbClr val="0D0A2C"/>
          </a:solidFill>
          <a:ln>
            <a:solidFill>
              <a:srgbClr val="0D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19455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Способы подачи заявления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2952274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641074" y="31790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Лично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641074" y="3669506"/>
            <a:ext cx="61955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По записи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0190" y="4313158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641074" y="4539972"/>
            <a:ext cx="375416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Почтовым отправлением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7641074" y="5030391"/>
            <a:ext cx="61955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По почте</a:t>
            </a:r>
            <a:endParaRPr lang="en-US" sz="175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5A1B9D2-B048-45E8-A501-0E6406A9BD29}"/>
              </a:ext>
            </a:extLst>
          </p:cNvPr>
          <p:cNvSpPr/>
          <p:nvPr/>
        </p:nvSpPr>
        <p:spPr>
          <a:xfrm>
            <a:off x="12385964" y="7628334"/>
            <a:ext cx="2244436" cy="601266"/>
          </a:xfrm>
          <a:prstGeom prst="rect">
            <a:avLst/>
          </a:prstGeom>
          <a:solidFill>
            <a:srgbClr val="0D0A2C"/>
          </a:solidFill>
          <a:ln>
            <a:solidFill>
              <a:srgbClr val="0D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17175" y="622331"/>
            <a:ext cx="1166895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Личный приём: адрес и график работы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080909" y="162675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📍</a:t>
            </a:r>
            <a:r>
              <a:rPr lang="en-US" sz="22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Адрес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191459" y="2095270"/>
            <a:ext cx="6244709" cy="1169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sz="17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г. Майкоп, ул. Пионерская 199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ru-RU" sz="17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Министерство экономического развития 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ru-RU" sz="17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и торговли Республики Адыгея</a:t>
            </a:r>
          </a:p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1152056" y="3290357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Приём осуществляется </a:t>
            </a:r>
            <a:r>
              <a:rPr lang="en-US" sz="17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по записи</a:t>
            </a: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1152056" y="3760470"/>
            <a:ext cx="295775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📞</a:t>
            </a:r>
            <a:r>
              <a:rPr lang="en-US" sz="22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Запись на приём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201447" y="4212259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Телефон: </a:t>
            </a:r>
            <a:r>
              <a:rPr lang="ru-RU" sz="17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8 </a:t>
            </a:r>
            <a:r>
              <a:rPr lang="en-US" sz="17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(8772) 52-52-08</a:t>
            </a:r>
            <a:endParaRPr lang="en-US" sz="1750" b="1" dirty="0"/>
          </a:p>
        </p:txBody>
      </p:sp>
      <p:sp>
        <p:nvSpPr>
          <p:cNvPr id="8" name="Shape 6"/>
          <p:cNvSpPr/>
          <p:nvPr/>
        </p:nvSpPr>
        <p:spPr>
          <a:xfrm>
            <a:off x="7045875" y="2101342"/>
            <a:ext cx="6571417" cy="1896666"/>
          </a:xfrm>
          <a:prstGeom prst="roundRect">
            <a:avLst>
              <a:gd name="adj" fmla="val 4813"/>
            </a:avLst>
          </a:prstGeom>
          <a:solidFill>
            <a:srgbClr val="3257B8">
              <a:alpha val="95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7272689" y="23281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🕐</a:t>
            </a:r>
            <a:r>
              <a:rPr lang="en-US" sz="22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График работы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272689" y="2909299"/>
            <a:ext cx="6117788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Понедельник — </a:t>
            </a:r>
            <a:r>
              <a:rPr lang="en-US" sz="1750" b="1" dirty="0" err="1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Четверг</a:t>
            </a:r>
            <a:r>
              <a:rPr lang="en-US" sz="1750" b="1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:</a:t>
            </a:r>
            <a:r>
              <a:rPr lang="ru-RU" sz="1750" b="1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</a:t>
            </a:r>
            <a:r>
              <a:rPr lang="en-US" sz="1750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9:00–18:00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Перерыв: 13:00–13:50</a:t>
            </a:r>
            <a:endParaRPr lang="en-US" sz="1750" dirty="0"/>
          </a:p>
        </p:txBody>
      </p:sp>
      <p:sp>
        <p:nvSpPr>
          <p:cNvPr id="12" name="Text 1">
            <a:extLst>
              <a:ext uri="{FF2B5EF4-FFF2-40B4-BE49-F238E27FC236}">
                <a16:creationId xmlns:a16="http://schemas.microsoft.com/office/drawing/2014/main" id="{240BD4F6-5B79-4779-94D7-128EADED2227}"/>
              </a:ext>
            </a:extLst>
          </p:cNvPr>
          <p:cNvSpPr/>
          <p:nvPr/>
        </p:nvSpPr>
        <p:spPr>
          <a:xfrm>
            <a:off x="1117175" y="51900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📍</a:t>
            </a:r>
            <a:r>
              <a:rPr lang="en-US" sz="22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Адрес</a:t>
            </a:r>
            <a:endParaRPr lang="en-US" sz="2200" dirty="0"/>
          </a:p>
        </p:txBody>
      </p:sp>
      <p:sp>
        <p:nvSpPr>
          <p:cNvPr id="13" name="Text 2">
            <a:extLst>
              <a:ext uri="{FF2B5EF4-FFF2-40B4-BE49-F238E27FC236}">
                <a16:creationId xmlns:a16="http://schemas.microsoft.com/office/drawing/2014/main" id="{2E21F0FC-6462-488A-BB97-7E30FA08899F}"/>
              </a:ext>
            </a:extLst>
          </p:cNvPr>
          <p:cNvSpPr/>
          <p:nvPr/>
        </p:nvSpPr>
        <p:spPr>
          <a:xfrm>
            <a:off x="1191458" y="5655485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sz="17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г. Майкоп, ул. Пионерская 324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ru-RU" sz="17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Центр «Мой бизнес»</a:t>
            </a:r>
          </a:p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4" name="Text 3">
            <a:extLst>
              <a:ext uri="{FF2B5EF4-FFF2-40B4-BE49-F238E27FC236}">
                <a16:creationId xmlns:a16="http://schemas.microsoft.com/office/drawing/2014/main" id="{5DEFF7BD-1C9B-4A48-89A1-E97A089AA5A3}"/>
              </a:ext>
            </a:extLst>
          </p:cNvPr>
          <p:cNvSpPr/>
          <p:nvPr/>
        </p:nvSpPr>
        <p:spPr>
          <a:xfrm>
            <a:off x="1186078" y="644439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Приём осуществляется </a:t>
            </a:r>
            <a:r>
              <a:rPr lang="en-US" sz="17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по записи</a:t>
            </a: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.</a:t>
            </a:r>
            <a:endParaRPr lang="en-US" sz="1750" dirty="0"/>
          </a:p>
        </p:txBody>
      </p:sp>
      <p:sp>
        <p:nvSpPr>
          <p:cNvPr id="15" name="Text 4">
            <a:extLst>
              <a:ext uri="{FF2B5EF4-FFF2-40B4-BE49-F238E27FC236}">
                <a16:creationId xmlns:a16="http://schemas.microsoft.com/office/drawing/2014/main" id="{7694EDAA-5A2B-45B4-AEF8-DBBEC77C840D}"/>
              </a:ext>
            </a:extLst>
          </p:cNvPr>
          <p:cNvSpPr/>
          <p:nvPr/>
        </p:nvSpPr>
        <p:spPr>
          <a:xfrm>
            <a:off x="1197042" y="7003396"/>
            <a:ext cx="295775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📞</a:t>
            </a:r>
            <a:r>
              <a:rPr lang="en-US" sz="22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Запись на приём</a:t>
            </a:r>
            <a:endParaRPr lang="en-US" sz="2200" dirty="0"/>
          </a:p>
        </p:txBody>
      </p:sp>
      <p:sp>
        <p:nvSpPr>
          <p:cNvPr id="16" name="Text 5">
            <a:extLst>
              <a:ext uri="{FF2B5EF4-FFF2-40B4-BE49-F238E27FC236}">
                <a16:creationId xmlns:a16="http://schemas.microsoft.com/office/drawing/2014/main" id="{300E55E5-B91F-4715-8900-17F87C82FDD7}"/>
              </a:ext>
            </a:extLst>
          </p:cNvPr>
          <p:cNvSpPr/>
          <p:nvPr/>
        </p:nvSpPr>
        <p:spPr>
          <a:xfrm>
            <a:off x="1201447" y="7421138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Телефон: </a:t>
            </a:r>
            <a:r>
              <a:rPr lang="ru-RU" sz="17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8 800 201-01-75</a:t>
            </a:r>
          </a:p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7" name="Shape 6">
            <a:extLst>
              <a:ext uri="{FF2B5EF4-FFF2-40B4-BE49-F238E27FC236}">
                <a16:creationId xmlns:a16="http://schemas.microsoft.com/office/drawing/2014/main" id="{48C8C847-B885-4566-81CC-8248BBE65232}"/>
              </a:ext>
            </a:extLst>
          </p:cNvPr>
          <p:cNvSpPr/>
          <p:nvPr/>
        </p:nvSpPr>
        <p:spPr>
          <a:xfrm>
            <a:off x="7045875" y="5655485"/>
            <a:ext cx="6571417" cy="1896666"/>
          </a:xfrm>
          <a:prstGeom prst="roundRect">
            <a:avLst>
              <a:gd name="adj" fmla="val 4813"/>
            </a:avLst>
          </a:prstGeom>
          <a:solidFill>
            <a:srgbClr val="3257B8">
              <a:alpha val="95000"/>
            </a:srgbClr>
          </a:solidFill>
          <a:ln/>
        </p:spPr>
      </p:sp>
      <p:sp>
        <p:nvSpPr>
          <p:cNvPr id="18" name="Text 7">
            <a:extLst>
              <a:ext uri="{FF2B5EF4-FFF2-40B4-BE49-F238E27FC236}">
                <a16:creationId xmlns:a16="http://schemas.microsoft.com/office/drawing/2014/main" id="{014079E1-AC96-4883-9A13-3251A7154725}"/>
              </a:ext>
            </a:extLst>
          </p:cNvPr>
          <p:cNvSpPr/>
          <p:nvPr/>
        </p:nvSpPr>
        <p:spPr>
          <a:xfrm>
            <a:off x="7272689" y="58822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🕐</a:t>
            </a:r>
            <a:r>
              <a:rPr lang="en-US" sz="22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График работы</a:t>
            </a:r>
            <a:endParaRPr lang="en-US" sz="2200" dirty="0"/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6CB9D0C7-7569-4074-ABEE-A4A34712CC45}"/>
              </a:ext>
            </a:extLst>
          </p:cNvPr>
          <p:cNvSpPr/>
          <p:nvPr/>
        </p:nvSpPr>
        <p:spPr>
          <a:xfrm>
            <a:off x="7272689" y="6463442"/>
            <a:ext cx="6117788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Понедельник — </a:t>
            </a:r>
            <a:r>
              <a:rPr lang="en-US" sz="1750" b="1" dirty="0" err="1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Четверг</a:t>
            </a:r>
            <a:r>
              <a:rPr lang="en-US" sz="1750" b="1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:</a:t>
            </a:r>
            <a:r>
              <a:rPr lang="ru-RU" sz="1750" b="1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</a:t>
            </a:r>
            <a:r>
              <a:rPr lang="en-US" sz="1750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9:00–18:00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Перерыв: 13:00–13:50</a:t>
            </a:r>
            <a:endParaRPr lang="en-US" sz="175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8A67051-FA0A-4714-ADB2-E89F972142F3}"/>
              </a:ext>
            </a:extLst>
          </p:cNvPr>
          <p:cNvSpPr/>
          <p:nvPr/>
        </p:nvSpPr>
        <p:spPr>
          <a:xfrm>
            <a:off x="12385964" y="7628334"/>
            <a:ext cx="2244436" cy="601266"/>
          </a:xfrm>
          <a:prstGeom prst="rect">
            <a:avLst/>
          </a:prstGeom>
          <a:solidFill>
            <a:srgbClr val="0D0A2C"/>
          </a:solidFill>
          <a:ln>
            <a:solidFill>
              <a:srgbClr val="0D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060019"/>
            <a:ext cx="1228641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Почтовое отправление и портал госуслуг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222427"/>
            <a:ext cx="6407944" cy="2947035"/>
          </a:xfrm>
          <a:prstGeom prst="roundRect">
            <a:avLst>
              <a:gd name="adj" fmla="val 4964"/>
            </a:avLst>
          </a:prstGeom>
          <a:solidFill>
            <a:srgbClr val="0D0A2C">
              <a:alpha val="95000"/>
            </a:srgbClr>
          </a:solidFill>
          <a:ln w="30480">
            <a:solidFill>
              <a:srgbClr val="4A2C85"/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310" y="3222427"/>
            <a:ext cx="121920" cy="294703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2524" y="3479721"/>
            <a:ext cx="286107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📬</a:t>
            </a: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Почтовый адрес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142524" y="3970139"/>
            <a:ext cx="58019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sz="17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385000 г. Майкоп, ул. Пионерская 199</a:t>
            </a:r>
          </a:p>
        </p:txBody>
      </p:sp>
      <p:sp>
        <p:nvSpPr>
          <p:cNvPr id="7" name="Text 4"/>
          <p:cNvSpPr/>
          <p:nvPr/>
        </p:nvSpPr>
        <p:spPr>
          <a:xfrm>
            <a:off x="1142524" y="4469130"/>
            <a:ext cx="58019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Заявление с приложением документов может быть направлено почтовым отправлением по указанному адресу.</a:t>
            </a:r>
            <a:endParaRPr lang="en-US" sz="175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C80DBB4-37BF-4F07-86D5-AB6BC21569E5}"/>
              </a:ext>
            </a:extLst>
          </p:cNvPr>
          <p:cNvSpPr/>
          <p:nvPr/>
        </p:nvSpPr>
        <p:spPr>
          <a:xfrm>
            <a:off x="12385964" y="7628334"/>
            <a:ext cx="2244436" cy="601266"/>
          </a:xfrm>
          <a:prstGeom prst="rect">
            <a:avLst/>
          </a:prstGeom>
          <a:solidFill>
            <a:srgbClr val="0D0A2C"/>
          </a:solidFill>
          <a:ln>
            <a:solidFill>
              <a:srgbClr val="0D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03055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 err="1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Министерство</a:t>
            </a:r>
            <a:r>
              <a:rPr lang="en-US" sz="44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4450" dirty="0" err="1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экономи</a:t>
            </a:r>
            <a:r>
              <a:rPr lang="ru-RU" sz="4450" dirty="0" err="1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ческого</a:t>
            </a:r>
            <a:r>
              <a:rPr lang="ru-RU" sz="44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развития и торговли</a:t>
            </a:r>
            <a:r>
              <a:rPr lang="en-US" sz="44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ru-RU" sz="44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Республики Адыгея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440793"/>
            <a:ext cx="7556421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Рассмотрение документов осуществляется </a:t>
            </a:r>
            <a:r>
              <a:rPr lang="en-US" sz="1750" b="1" dirty="0" err="1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Министерством</a:t>
            </a:r>
            <a:r>
              <a:rPr lang="en-US" sz="17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</a:t>
            </a:r>
            <a:r>
              <a:rPr lang="en-US" sz="1750" b="1" dirty="0" err="1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экономи</a:t>
            </a:r>
            <a:r>
              <a:rPr lang="ru-RU" sz="1750" b="1" dirty="0" err="1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ческого</a:t>
            </a:r>
            <a:r>
              <a:rPr lang="ru-RU" sz="17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развития и торговли Республики Адыгея</a:t>
            </a: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. </a:t>
            </a:r>
            <a:endParaRPr lang="ru-RU" sz="1750" dirty="0">
              <a:solidFill>
                <a:srgbClr val="DCD7E5"/>
              </a:solidFill>
              <a:latin typeface="Heebo Light" pitchFamily="34" charset="0"/>
              <a:ea typeface="Heebo Light" pitchFamily="34" charset="-122"/>
              <a:cs typeface="Heebo Light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 err="1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Срок</a:t>
            </a: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рассмотрения документов </a:t>
            </a:r>
            <a:r>
              <a:rPr lang="en-US" sz="1750" dirty="0" err="1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составляет</a:t>
            </a: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</a:t>
            </a:r>
            <a:r>
              <a:rPr lang="ru-RU" sz="17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5</a:t>
            </a:r>
            <a:r>
              <a:rPr lang="en-US" sz="17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рабочих дней</a:t>
            </a: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со дня регистрации в Министерстве заявления о признании субъектом креативных (творческих) индустрий.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2228" y="592098"/>
            <a:ext cx="8549521" cy="6091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50"/>
              </a:lnSpc>
              <a:buNone/>
            </a:pPr>
            <a:r>
              <a:rPr lang="en-US" sz="38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Сроки рассмотрения документов</a:t>
            </a:r>
            <a:endParaRPr lang="en-US" sz="38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8377" y="1536144"/>
            <a:ext cx="6313527" cy="3747135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31551" y="2452007"/>
            <a:ext cx="537471" cy="53747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552698" y="4414110"/>
            <a:ext cx="1569415" cy="302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19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Решение</a:t>
            </a:r>
            <a:endParaRPr lang="en-US" sz="1900" dirty="0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63906" y="2453014"/>
            <a:ext cx="537470" cy="53747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6574807" y="4262946"/>
            <a:ext cx="1569414" cy="6046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19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Рассмотрение</a:t>
            </a:r>
            <a:endParaRPr lang="en-US" sz="190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86013" y="2453014"/>
            <a:ext cx="537470" cy="537471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4564667" y="4262946"/>
            <a:ext cx="1569414" cy="6046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19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Регистрация</a:t>
            </a:r>
            <a:endParaRPr lang="en-US" sz="1900" dirty="0"/>
          </a:p>
        </p:txBody>
      </p:sp>
      <p:sp>
        <p:nvSpPr>
          <p:cNvPr id="10" name="Text 4"/>
          <p:cNvSpPr/>
          <p:nvPr/>
        </p:nvSpPr>
        <p:spPr>
          <a:xfrm>
            <a:off x="682228" y="5471636"/>
            <a:ext cx="13265944" cy="5798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Срок рассмотрения документов Министерством экономики Краснодарского края </a:t>
            </a:r>
            <a:r>
              <a:rPr lang="en-US" sz="1500" dirty="0" err="1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составляет</a:t>
            </a:r>
            <a:r>
              <a:rPr lang="en-US" sz="15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</a:t>
            </a:r>
            <a:r>
              <a:rPr lang="ru-RU" sz="150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5</a:t>
            </a:r>
            <a:r>
              <a:rPr lang="en-US" sz="150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рабочих дней</a:t>
            </a:r>
            <a:r>
              <a:rPr lang="en-US" sz="15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со дня регистрации заявления. По итогам рассмотрения документов Министерством принимается одно из решений.</a:t>
            </a:r>
            <a:endParaRPr lang="en-US" sz="1500" dirty="0"/>
          </a:p>
        </p:txBody>
      </p:sp>
      <p:sp>
        <p:nvSpPr>
          <p:cNvPr id="11" name="Shape 5"/>
          <p:cNvSpPr/>
          <p:nvPr/>
        </p:nvSpPr>
        <p:spPr>
          <a:xfrm>
            <a:off x="682228" y="6239827"/>
            <a:ext cx="6549271" cy="1397556"/>
          </a:xfrm>
          <a:prstGeom prst="roundRect">
            <a:avLst>
              <a:gd name="adj" fmla="val 5858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sp>
        <p:nvSpPr>
          <p:cNvPr id="12" name="Text 6"/>
          <p:cNvSpPr/>
          <p:nvPr/>
        </p:nvSpPr>
        <p:spPr>
          <a:xfrm>
            <a:off x="884753" y="6442353"/>
            <a:ext cx="2436614" cy="312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⏱</a:t>
            </a:r>
            <a:r>
              <a:rPr lang="en-US" sz="19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ru-RU" sz="19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</a:t>
            </a:r>
            <a:r>
              <a:rPr lang="en-US" sz="19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рабочих дней</a:t>
            </a:r>
            <a:endParaRPr lang="en-US" sz="1900" dirty="0"/>
          </a:p>
        </p:txBody>
      </p:sp>
      <p:sp>
        <p:nvSpPr>
          <p:cNvPr id="13" name="Text 7"/>
          <p:cNvSpPr/>
          <p:nvPr/>
        </p:nvSpPr>
        <p:spPr>
          <a:xfrm>
            <a:off x="884753" y="6855023"/>
            <a:ext cx="6144220" cy="5798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Срок рассмотрения документов со дня регистрации заявления в Министерстве</a:t>
            </a:r>
            <a:endParaRPr lang="en-US" sz="1500" dirty="0"/>
          </a:p>
        </p:txBody>
      </p:sp>
      <p:sp>
        <p:nvSpPr>
          <p:cNvPr id="14" name="Shape 8"/>
          <p:cNvSpPr/>
          <p:nvPr/>
        </p:nvSpPr>
        <p:spPr>
          <a:xfrm>
            <a:off x="7398901" y="6239827"/>
            <a:ext cx="6549271" cy="1397556"/>
          </a:xfrm>
          <a:prstGeom prst="roundRect">
            <a:avLst>
              <a:gd name="adj" fmla="val 5858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sp>
        <p:nvSpPr>
          <p:cNvPr id="15" name="Text 9"/>
          <p:cNvSpPr/>
          <p:nvPr/>
        </p:nvSpPr>
        <p:spPr>
          <a:xfrm>
            <a:off x="7601426" y="6442353"/>
            <a:ext cx="2436614" cy="312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⏱</a:t>
            </a:r>
            <a:r>
              <a:rPr lang="en-US" sz="19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ru-RU" sz="19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r>
              <a:rPr lang="en-US" sz="19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рабочих дня</a:t>
            </a:r>
            <a:endParaRPr lang="en-US" sz="1900" dirty="0"/>
          </a:p>
        </p:txBody>
      </p:sp>
      <p:sp>
        <p:nvSpPr>
          <p:cNvPr id="16" name="Text 10"/>
          <p:cNvSpPr/>
          <p:nvPr/>
        </p:nvSpPr>
        <p:spPr>
          <a:xfrm>
            <a:off x="7601426" y="6855023"/>
            <a:ext cx="6144220" cy="5798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Срок направления уведомления с указанием причин отказа со дня принятия решения</a:t>
            </a:r>
            <a:endParaRPr lang="en-US" sz="15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246484D-B828-4CDF-A661-72C3A59EEF77}"/>
              </a:ext>
            </a:extLst>
          </p:cNvPr>
          <p:cNvSpPr/>
          <p:nvPr/>
        </p:nvSpPr>
        <p:spPr>
          <a:xfrm>
            <a:off x="12385964" y="7737870"/>
            <a:ext cx="2244436" cy="491729"/>
          </a:xfrm>
          <a:prstGeom prst="rect">
            <a:avLst/>
          </a:prstGeom>
          <a:solidFill>
            <a:srgbClr val="0D0A2C"/>
          </a:solidFill>
          <a:ln>
            <a:solidFill>
              <a:srgbClr val="0D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23737" y="521970"/>
            <a:ext cx="5481876" cy="542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34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Решения Министерства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1323737" y="2376249"/>
            <a:ext cx="5779532" cy="8136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 итогам рассмотрения документов Министерством принимается одно из следующих решений: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1323737" y="3339465"/>
            <a:ext cx="2823329" cy="3239333"/>
          </a:xfrm>
          <a:prstGeom prst="roundRect">
            <a:avLst>
              <a:gd name="adj" fmla="val 2583"/>
            </a:avLst>
          </a:prstGeom>
          <a:solidFill>
            <a:srgbClr val="0D0A2C">
              <a:alpha val="95000"/>
            </a:srgbClr>
          </a:solidFill>
          <a:ln w="22860">
            <a:solidFill>
              <a:srgbClr val="4A2C8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346597" y="3362325"/>
            <a:ext cx="2777609" cy="520898"/>
          </a:xfrm>
          <a:prstGeom prst="roundRect">
            <a:avLst>
              <a:gd name="adj" fmla="val 8736"/>
            </a:avLst>
          </a:prstGeom>
          <a:solidFill>
            <a:srgbClr val="31136C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05207" y="3488650"/>
            <a:ext cx="260390" cy="26039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20190" y="4016097"/>
            <a:ext cx="2170748" cy="271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Об отказе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1520190" y="4420195"/>
            <a:ext cx="2430423" cy="1962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В подтверждении соответствия заявителя критериям отнесения к субъектам креативных индустрий. Уведомление с указанием причин отказа направляется в течение 3 рабочих дней.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4279940" y="3339465"/>
            <a:ext cx="2823329" cy="3239333"/>
          </a:xfrm>
          <a:prstGeom prst="roundRect">
            <a:avLst>
              <a:gd name="adj" fmla="val 2583"/>
            </a:avLst>
          </a:prstGeom>
          <a:solidFill>
            <a:srgbClr val="0D0A2C">
              <a:alpha val="95000"/>
            </a:srgbClr>
          </a:solidFill>
          <a:ln w="22860">
            <a:solidFill>
              <a:srgbClr val="4A2C85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302800" y="3362325"/>
            <a:ext cx="2777609" cy="520898"/>
          </a:xfrm>
          <a:prstGeom prst="roundRect">
            <a:avLst>
              <a:gd name="adj" fmla="val 8736"/>
            </a:avLst>
          </a:prstGeom>
          <a:solidFill>
            <a:srgbClr val="31136C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61409" y="3488650"/>
            <a:ext cx="260390" cy="26039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476393" y="4016097"/>
            <a:ext cx="2170748" cy="271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 подтверждении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4476393" y="4420195"/>
            <a:ext cx="2430423" cy="1962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Соответствия заявителя критериям отнесения к субъектам креативных индустрий и об обеспечении внесения сведений о заявителе в реестр субъектов креативных индустрий.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7534513" y="1383744"/>
            <a:ext cx="5779532" cy="245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endParaRPr lang="en-US" sz="1350" dirty="0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4513" y="1778556"/>
            <a:ext cx="5779532" cy="5779532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26EEBEF-1EF1-4634-8373-F4962E8C3796}"/>
              </a:ext>
            </a:extLst>
          </p:cNvPr>
          <p:cNvSpPr/>
          <p:nvPr/>
        </p:nvSpPr>
        <p:spPr>
          <a:xfrm>
            <a:off x="12385964" y="7628334"/>
            <a:ext cx="2244436" cy="601266"/>
          </a:xfrm>
          <a:prstGeom prst="rect">
            <a:avLst/>
          </a:prstGeom>
          <a:solidFill>
            <a:srgbClr val="0D0A2C"/>
          </a:solidFill>
          <a:ln>
            <a:solidFill>
              <a:srgbClr val="0D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478</Words>
  <Application>Microsoft Office PowerPoint</Application>
  <PresentationFormat>Произвольный</PresentationFormat>
  <Paragraphs>77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Montserrat</vt:lpstr>
      <vt:lpstr>Heebo Light</vt:lpstr>
      <vt:lpstr>Calibri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Khamukov</dc:creator>
  <cp:lastModifiedBy>Инвер Хамуков</cp:lastModifiedBy>
  <cp:revision>5</cp:revision>
  <dcterms:created xsi:type="dcterms:W3CDTF">2026-05-04T14:30:43Z</dcterms:created>
  <dcterms:modified xsi:type="dcterms:W3CDTF">2026-05-05T06:50:03Z</dcterms:modified>
</cp:coreProperties>
</file>